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304" r:id="rId6"/>
    <p:sldId id="305" r:id="rId7"/>
    <p:sldId id="303" r:id="rId8"/>
    <p:sldId id="307" r:id="rId9"/>
    <p:sldId id="295" r:id="rId10"/>
    <p:sldId id="296" r:id="rId11"/>
    <p:sldId id="297" r:id="rId12"/>
    <p:sldId id="298" r:id="rId13"/>
    <p:sldId id="301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39" autoAdjust="0"/>
  </p:normalViewPr>
  <p:slideViewPr>
    <p:cSldViewPr snapToGrid="0">
      <p:cViewPr varScale="1">
        <p:scale>
          <a:sx n="90" d="100"/>
          <a:sy n="90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PSICOFARMACI E TRATTAMENTO MULTIMODALE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Dr. Eugenio amoroso</a:t>
            </a:r>
          </a:p>
          <a:p>
            <a:r>
              <a:rPr lang="it-IT" sz="2800" b="1" dirty="0" err="1">
                <a:solidFill>
                  <a:srgbClr val="00ACB6"/>
                </a:solidFill>
              </a:rPr>
              <a:t>Uoc</a:t>
            </a:r>
            <a:r>
              <a:rPr lang="it-IT" sz="2800" b="1" dirty="0">
                <a:solidFill>
                  <a:srgbClr val="00ACB6"/>
                </a:solidFill>
              </a:rPr>
              <a:t> psichiatria università Federico II, Napoli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ADA56B-3E8F-2811-8718-A7EC78FD1B8C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CONCLUSIONI</a:t>
            </a:r>
          </a:p>
        </p:txBody>
      </p:sp>
      <p:pic>
        <p:nvPicPr>
          <p:cNvPr id="5" name="Immagine 4" descr="Immagine che contiene disegno, schizzo, cerchio, cartone animato&#10;&#10;Descrizione generata automaticamente">
            <a:extLst>
              <a:ext uri="{FF2B5EF4-FFF2-40B4-BE49-F238E27FC236}">
                <a16:creationId xmlns:a16="http://schemas.microsoft.com/office/drawing/2014/main" id="{29612812-A4B0-9944-50CF-8D50AF927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r="8690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F67F8F-DDF6-EC72-484E-AD5E67E94CF7}"/>
              </a:ext>
            </a:extLst>
          </p:cNvPr>
          <p:cNvSpPr txBox="1"/>
          <p:nvPr/>
        </p:nvSpPr>
        <p:spPr>
          <a:xfrm>
            <a:off x="6515944" y="2120900"/>
            <a:ext cx="4639736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3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L'obesità grave è una condizione complessa e multifattoriale che richiede un approccio terapeutico integrato e personalizzato. Le comorbidità psichiatriche, spesso presenti in questa popolazione, influenzano in modo significativo la prognosi, l’aderenza al trattamento e gli esiti post-operatori.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3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L’utilizzo di farmaci psichiatrici deve essere attentamente valutato, tenendo conto dei possibili effetti collaterali su peso e metabolismo, nonché delle modifiche farmacocinetiche che possono insorgere dopo l’intervento.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3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Un trattamento multimodale che coinvolga psichiatri, psicologi, dietisti, endocrinologi e altri professionisti della salute è fondamentale per garantire la stabilità clinica, il supporto emotivo e il raggiungimento di obiettivi sostenibili nel lungo termine.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3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Solo attraverso un’adeguata sinergia tra competenze diverse è possibile offrire al paziente bariatrico un percorso sicuro, efficace e centrato sulla persona.</a:t>
            </a:r>
            <a:endParaRPr lang="it-IT" sz="1300" b="0" i="0" u="none" strike="noStrike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401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DE3285-A4FD-B2BF-1F36-7D8D52DCD436}"/>
              </a:ext>
            </a:extLst>
          </p:cNvPr>
          <p:cNvSpPr txBox="1"/>
          <p:nvPr/>
        </p:nvSpPr>
        <p:spPr>
          <a:xfrm>
            <a:off x="1737360" y="499872"/>
            <a:ext cx="871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chemeClr val="bg2">
                    <a:lumMod val="50000"/>
                  </a:schemeClr>
                </a:solidFill>
              </a:rPr>
              <a:t>TRATTAMENTO MULTIMODALE INTEGRATO NEL PAZIENTE BARITRICO</a:t>
            </a:r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37BB71-4632-6489-12B4-4F220F485F3B}"/>
              </a:ext>
            </a:extLst>
          </p:cNvPr>
          <p:cNvSpPr txBox="1"/>
          <p:nvPr/>
        </p:nvSpPr>
        <p:spPr>
          <a:xfrm>
            <a:off x="213932" y="1213313"/>
            <a:ext cx="4343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Il trattamento multimodale ha l’obiettivo di ottimizzare l’adesione del paziente, gestire le comorbidità mediche e psichiatriche, e favorire il mantenimento dei risultati nel lungo termine. Le figure coinvolte – chirurgo, nutrizionista, internista/endocrinologo, psicologo, psichiatra e fisioterapista – operano in sinergia, offrendo un sostegno personalizzato in ogni fase del percorso. Tale approccio si è dimostrato efficace nel migliorare la qualità della vita, ridurre il rischio di ricadute e aumentare l’efficacia dell’intervento chirurgico.</a:t>
            </a:r>
            <a:endParaRPr lang="it-IT" dirty="0"/>
          </a:p>
        </p:txBody>
      </p:sp>
      <p:pic>
        <p:nvPicPr>
          <p:cNvPr id="4" name="Immagine 3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DB4AA975-5C9B-E6C8-00FF-9544E68E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/>
        </p:blipFill>
        <p:spPr>
          <a:xfrm>
            <a:off x="4557713" y="1213313"/>
            <a:ext cx="7231588" cy="3103381"/>
          </a:xfrm>
          <a:prstGeom prst="rect">
            <a:avLst/>
          </a:prstGeom>
        </p:spPr>
      </p:pic>
      <p:pic>
        <p:nvPicPr>
          <p:cNvPr id="5" name="Immagine 4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B3BCE2F4-2F12-6396-3016-CC667B5CB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12" y="4313254"/>
            <a:ext cx="4238989" cy="1740753"/>
          </a:xfrm>
          <a:prstGeom prst="rect">
            <a:avLst/>
          </a:prstGeom>
          <a:effectLst>
            <a:glow rad="124704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480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A39FC2-8E32-E3B5-1C5B-7298DC694AFC}"/>
              </a:ext>
            </a:extLst>
          </p:cNvPr>
          <p:cNvSpPr txBox="1"/>
          <p:nvPr/>
        </p:nvSpPr>
        <p:spPr>
          <a:xfrm>
            <a:off x="2595554" y="465201"/>
            <a:ext cx="700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RUOLO DELLO PSICHIATRA NEL PERCORSO BARIATRICO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426EA3-7BF8-813C-FD0A-64602F361293}"/>
              </a:ext>
            </a:extLst>
          </p:cNvPr>
          <p:cNvSpPr txBox="1"/>
          <p:nvPr/>
        </p:nvSpPr>
        <p:spPr>
          <a:xfrm>
            <a:off x="896685" y="1287807"/>
            <a:ext cx="39039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Lo psichiatra valuta la stabilità clinica e la capacità del paziente di affrontare il cambiamento richiesto dalla chirurgia bariatrica. Identifica disturbi psichiatrici attivi (depressione, ansia, DCA, dipendenze) e interviene con psicoterapia e/o farmacoterapia per favorire la candidabilità.</a:t>
            </a:r>
            <a:br>
              <a:rPr lang="it-IT" b="0" i="0" u="none" strike="noStrike" dirty="0">
                <a:solidFill>
                  <a:srgbClr val="000000"/>
                </a:solidFill>
                <a:effectLst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Nel post-operatorio monitora l’adattamento psicologico, il rischio di ricadute e adatta i farmaci ai cambiamenti nell’assorbimento. La continuità del supporto psichiatrico è fondamentale per il successo a lungo termine.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FC9A2C-1253-D2A4-073B-CD461E99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70" y="1087781"/>
            <a:ext cx="3775330" cy="50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9">
            <a:extLst>
              <a:ext uri="{FF2B5EF4-FFF2-40B4-BE49-F238E27FC236}">
                <a16:creationId xmlns:a16="http://schemas.microsoft.com/office/drawing/2014/main" id="{2E64B068-520E-3A55-9B3B-49296BE303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918" y="3886199"/>
            <a:ext cx="5443728" cy="16794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795AF4-BADB-5317-919E-0D493E09994C}"/>
              </a:ext>
            </a:extLst>
          </p:cNvPr>
          <p:cNvSpPr txBox="1"/>
          <p:nvPr/>
        </p:nvSpPr>
        <p:spPr>
          <a:xfrm>
            <a:off x="961933" y="289679"/>
            <a:ext cx="9929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La comorbidità psichiatrica è elevata tra coloro che si sottopongono a chirurgia bariatrica (MBS), rispetto alla popolazione generale.</a:t>
            </a:r>
            <a:br>
              <a:rPr lang="it-IT" b="0" i="0" u="none" strike="noStrike" dirty="0">
                <a:solidFill>
                  <a:srgbClr val="000000"/>
                </a:solidFill>
                <a:effectLst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Circa il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70%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dei candidati alla MBS ha una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storia di malattia psichiatrica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nel corso della vita, più comunemente: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Depressione (19%)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Binge-eating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disorder (17%)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Ansia (12%)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farmaci psichiatrici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sono comunemente utilizzati tra i pazienti candidati alla MBS.</a:t>
            </a:r>
            <a:br>
              <a:rPr lang="it-IT" b="0" i="0" u="none" strike="noStrike" dirty="0">
                <a:solidFill>
                  <a:srgbClr val="000000"/>
                </a:solidFill>
                <a:effectLst/>
              </a:rPr>
            </a:b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In uno studio osservazionale, il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LABS (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Longitudinal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Assessment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of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Bariatric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Surgery)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condotto su circa 4500 candidati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-MBS, gli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antidepressivi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sono risultati la classe di farmaci più comunemente utilizzata (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40%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EA551429-98C9-8A06-61D8-F5C225A2C0E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5355" y="3886199"/>
            <a:ext cx="5038344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3395C4-D243-682A-D888-8E53957A7736}"/>
              </a:ext>
            </a:extLst>
          </p:cNvPr>
          <p:cNvSpPr txBox="1"/>
          <p:nvPr/>
        </p:nvSpPr>
        <p:spPr>
          <a:xfrm>
            <a:off x="157162" y="242888"/>
            <a:ext cx="67294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Controindicazioni Assolute: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Disturbi psicotici attivi non controllati.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Disturbi dell'umore gravi non compensati.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Disturbi del comportamento alimentare attivi (es. Bulimia Nervosa).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Dipendenze attive da sostanze.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Controindicazioni Relative: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Disturbi d'ansia non controllati.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Disturbi della personalità che compromettono l'aderenza al trattamento.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Valutazione Psichiatrica: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Colloqui clinici strutturati.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Somministrazione di test psicologici per valutare ansia, depressione, impulsività, immagine corporea e qualità della vita.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Valutazione della motivazione e della capacità del paziente di aderire al percorso post-operatorio.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Gestione: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Interventi terapeutici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-operatori per stabilizzare le condizioni psichiatriche.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Rivalutazione della candidabilità dopo il trattamento.</a:t>
            </a:r>
          </a:p>
        </p:txBody>
      </p:sp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8470F12-3C34-C795-CF65-6708DAEC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13" y="404239"/>
            <a:ext cx="4700335" cy="1216635"/>
          </a:xfrm>
          <a:prstGeom prst="rect">
            <a:avLst/>
          </a:prstGeom>
          <a:effectLst>
            <a:glow rad="194731">
              <a:schemeClr val="accent1">
                <a:alpha val="40000"/>
              </a:schemeClr>
            </a:glow>
          </a:effectLst>
        </p:spPr>
      </p:pic>
      <p:pic>
        <p:nvPicPr>
          <p:cNvPr id="4" name="Immagine 3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BF9B0462-61BD-D4E3-C586-3A53A6D7A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2076712"/>
            <a:ext cx="4744812" cy="847517"/>
          </a:xfrm>
          <a:prstGeom prst="rect">
            <a:avLst/>
          </a:prstGeom>
          <a:effectLst>
            <a:glow rad="180871">
              <a:schemeClr val="accent1">
                <a:alpha val="40000"/>
              </a:schemeClr>
            </a:glow>
          </a:effectLst>
        </p:spPr>
      </p:pic>
      <p:pic>
        <p:nvPicPr>
          <p:cNvPr id="6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947F1E5-8FB4-623C-8D88-F98C2CF48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17" y="3314845"/>
            <a:ext cx="4393001" cy="27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3CBC93-6414-410B-CE3C-6E34B5FA4052}"/>
              </a:ext>
            </a:extLst>
          </p:cNvPr>
          <p:cNvSpPr txBox="1"/>
          <p:nvPr/>
        </p:nvSpPr>
        <p:spPr>
          <a:xfrm>
            <a:off x="2814818" y="240884"/>
            <a:ext cx="747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FARMACI PSICHIATRICI EFFETTO SU PESO E METABOLISMO</a:t>
            </a:r>
          </a:p>
        </p:txBody>
      </p:sp>
      <p:pic>
        <p:nvPicPr>
          <p:cNvPr id="4" name="Immagine 3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7F664ED3-F1A5-41AF-64CE-94E75D7B2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0" y="1024496"/>
            <a:ext cx="5896792" cy="1254756"/>
          </a:xfrm>
          <a:prstGeom prst="rect">
            <a:avLst/>
          </a:prstGeom>
          <a:effectLst>
            <a:glow rad="147461">
              <a:schemeClr val="accent1">
                <a:alpha val="40000"/>
              </a:schemeClr>
            </a:glow>
          </a:effectLst>
        </p:spPr>
      </p:pic>
      <p:pic>
        <p:nvPicPr>
          <p:cNvPr id="6" name="Immagine 5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4B18C71F-797A-3BCB-0E74-C08A26E97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30" y="1917699"/>
            <a:ext cx="4902200" cy="3022600"/>
          </a:xfrm>
          <a:prstGeom prst="rect">
            <a:avLst/>
          </a:prstGeom>
          <a:effectLst>
            <a:glow rad="107900">
              <a:schemeClr val="tx1">
                <a:alpha val="40000"/>
              </a:schemeClr>
            </a:glow>
          </a:effectLst>
        </p:spPr>
      </p:pic>
      <p:pic>
        <p:nvPicPr>
          <p:cNvPr id="8" name="Immagine 7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1A4945D7-E4C5-D5CA-80D8-1C86F208F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0" y="2601199"/>
            <a:ext cx="4532359" cy="1800937"/>
          </a:xfrm>
          <a:prstGeom prst="rect">
            <a:avLst/>
          </a:prstGeom>
          <a:effectLst>
            <a:glow rad="131211">
              <a:schemeClr val="accent1">
                <a:alpha val="40000"/>
              </a:schemeClr>
            </a:glow>
          </a:effectLst>
        </p:spPr>
      </p:pic>
      <p:pic>
        <p:nvPicPr>
          <p:cNvPr id="10" name="Immagine 9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117A5A3C-8072-17F2-02B9-BD8143B0B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2"/>
          <a:stretch/>
        </p:blipFill>
        <p:spPr>
          <a:xfrm>
            <a:off x="653280" y="4724083"/>
            <a:ext cx="4695918" cy="877558"/>
          </a:xfrm>
          <a:prstGeom prst="rect">
            <a:avLst/>
          </a:prstGeom>
          <a:effectLst>
            <a:glow rad="97117">
              <a:schemeClr val="accent1">
                <a:alpha val="77337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066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9">
            <a:extLst>
              <a:ext uri="{FF2B5EF4-FFF2-40B4-BE49-F238E27FC236}">
                <a16:creationId xmlns:a16="http://schemas.microsoft.com/office/drawing/2014/main" id="{21523BF1-84F1-5BEC-274D-BC63AD997347}"/>
              </a:ext>
            </a:extLst>
          </p:cNvPr>
          <p:cNvGrpSpPr/>
          <p:nvPr/>
        </p:nvGrpSpPr>
        <p:grpSpPr>
          <a:xfrm>
            <a:off x="207073" y="1507997"/>
            <a:ext cx="11558014" cy="3184590"/>
            <a:chOff x="249936" y="1579434"/>
            <a:chExt cx="11558014" cy="3184590"/>
          </a:xfrm>
        </p:grpSpPr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0B468B96-02D9-A6A9-0C8F-9CA9DD83631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4446" y="1579434"/>
              <a:ext cx="4413504" cy="2328672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C65D1869-4999-7259-750F-CBCE95AB08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1471" y="1783079"/>
              <a:ext cx="4299455" cy="2328672"/>
            </a:xfrm>
            <a:prstGeom prst="rect">
              <a:avLst/>
            </a:prstGeom>
          </p:spPr>
        </p:pic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E5CF69AF-9EB0-CD46-D9BC-99189547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1783079"/>
              <a:ext cx="6568440" cy="1673352"/>
            </a:xfrm>
            <a:prstGeom prst="rect">
              <a:avLst/>
            </a:prstGeom>
          </p:spPr>
        </p:pic>
        <p:pic>
          <p:nvPicPr>
            <p:cNvPr id="9" name="object 14">
              <a:extLst>
                <a:ext uri="{FF2B5EF4-FFF2-40B4-BE49-F238E27FC236}">
                  <a16:creationId xmlns:a16="http://schemas.microsoft.com/office/drawing/2014/main" id="{467F0FF8-EF73-382F-A383-23D1A3808B8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023" y="1948720"/>
              <a:ext cx="6235700" cy="1340712"/>
            </a:xfrm>
            <a:prstGeom prst="rect">
              <a:avLst/>
            </a:prstGeom>
          </p:spPr>
        </p:pic>
        <p:pic>
          <p:nvPicPr>
            <p:cNvPr id="10" name="object 15">
              <a:extLst>
                <a:ext uri="{FF2B5EF4-FFF2-40B4-BE49-F238E27FC236}">
                  <a16:creationId xmlns:a16="http://schemas.microsoft.com/office/drawing/2014/main" id="{AFE570D2-6B46-B6EB-59BA-37C84B8EDD5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60" y="3672840"/>
              <a:ext cx="6492240" cy="1091184"/>
            </a:xfrm>
            <a:prstGeom prst="rect">
              <a:avLst/>
            </a:prstGeom>
          </p:spPr>
        </p:pic>
        <p:pic>
          <p:nvPicPr>
            <p:cNvPr id="11" name="object 16">
              <a:extLst>
                <a:ext uri="{FF2B5EF4-FFF2-40B4-BE49-F238E27FC236}">
                  <a16:creationId xmlns:a16="http://schemas.microsoft.com/office/drawing/2014/main" id="{79C870A6-240E-6F8C-DE75-85B764192E6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023" y="3800475"/>
              <a:ext cx="6235700" cy="833870"/>
            </a:xfrm>
            <a:prstGeom prst="rect">
              <a:avLst/>
            </a:prstGeom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5FD669E-C8A8-F75C-207B-2684317C31FA}"/>
              </a:ext>
            </a:extLst>
          </p:cNvPr>
          <p:cNvSpPr txBox="1"/>
          <p:nvPr/>
        </p:nvSpPr>
        <p:spPr>
          <a:xfrm>
            <a:off x="4363308" y="388595"/>
            <a:ext cx="346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E NEL POST INTERVENTO?</a:t>
            </a:r>
          </a:p>
        </p:txBody>
      </p:sp>
    </p:spTree>
    <p:extLst>
      <p:ext uri="{BB962C8B-B14F-4D97-AF65-F5344CB8AC3E}">
        <p14:creationId xmlns:p14="http://schemas.microsoft.com/office/powerpoint/2010/main" val="78428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0B3F9C7F-6EFA-BD30-E699-90EF9209F9C5}"/>
              </a:ext>
            </a:extLst>
          </p:cNvPr>
          <p:cNvGrpSpPr/>
          <p:nvPr/>
        </p:nvGrpSpPr>
        <p:grpSpPr>
          <a:xfrm>
            <a:off x="904875" y="306807"/>
            <a:ext cx="8375903" cy="5595264"/>
            <a:chOff x="1905000" y="278232"/>
            <a:chExt cx="8375903" cy="5595264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ACFBD035-14DD-FAC8-2641-109C89288B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4310" y="278232"/>
              <a:ext cx="3855719" cy="721511"/>
            </a:xfrm>
            <a:prstGeom prst="rect">
              <a:avLst/>
            </a:prstGeom>
            <a:effectLst>
              <a:glow rad="179185">
                <a:schemeClr val="accent1">
                  <a:alpha val="40000"/>
                </a:schemeClr>
              </a:glow>
            </a:effectLst>
          </p:spPr>
        </p:pic>
        <p:pic>
          <p:nvPicPr>
            <p:cNvPr id="5" name="object 12">
              <a:extLst>
                <a:ext uri="{FF2B5EF4-FFF2-40B4-BE49-F238E27FC236}">
                  <a16:creationId xmlns:a16="http://schemas.microsoft.com/office/drawing/2014/main" id="{CA398300-E92C-796A-4D29-42092E7477C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1" y="1139951"/>
              <a:ext cx="8296656" cy="2090927"/>
            </a:xfrm>
            <a:prstGeom prst="rect">
              <a:avLst/>
            </a:prstGeom>
          </p:spPr>
        </p:pic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0AD6FDEC-4C2E-B7B8-E01F-805B6CB2053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585" y="1229758"/>
              <a:ext cx="8116830" cy="1910854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217156D9-A33E-7BFA-C0F7-336EAC5512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671" y="3221735"/>
              <a:ext cx="8296656" cy="978407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E0983174-74F3-DCF5-03AE-EC02EED54C8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7585" y="3312566"/>
              <a:ext cx="8116829" cy="795850"/>
            </a:xfrm>
            <a:prstGeom prst="rect">
              <a:avLst/>
            </a:prstGeom>
          </p:spPr>
        </p:pic>
        <p:pic>
          <p:nvPicPr>
            <p:cNvPr id="9" name="object 16">
              <a:extLst>
                <a:ext uri="{FF2B5EF4-FFF2-40B4-BE49-F238E27FC236}">
                  <a16:creationId xmlns:a16="http://schemas.microsoft.com/office/drawing/2014/main" id="{16368707-2DFD-AD76-AEC2-9FA6FB09819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7671" y="4203192"/>
              <a:ext cx="8296656" cy="810768"/>
            </a:xfrm>
            <a:prstGeom prst="rect">
              <a:avLst/>
            </a:prstGeom>
          </p:spPr>
        </p:pic>
        <p:pic>
          <p:nvPicPr>
            <p:cNvPr id="10" name="object 17">
              <a:extLst>
                <a:ext uri="{FF2B5EF4-FFF2-40B4-BE49-F238E27FC236}">
                  <a16:creationId xmlns:a16="http://schemas.microsoft.com/office/drawing/2014/main" id="{301B3A1A-3487-CD6F-9D6F-1F2681A8269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7585" y="4292579"/>
              <a:ext cx="8116830" cy="629787"/>
            </a:xfrm>
            <a:prstGeom prst="rect">
              <a:avLst/>
            </a:prstGeom>
          </p:spPr>
        </p:pic>
        <p:pic>
          <p:nvPicPr>
            <p:cNvPr id="11" name="object 18">
              <a:extLst>
                <a:ext uri="{FF2B5EF4-FFF2-40B4-BE49-F238E27FC236}">
                  <a16:creationId xmlns:a16="http://schemas.microsoft.com/office/drawing/2014/main" id="{B3741C41-89C8-CF93-0917-0D5B87146CF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000" y="5425440"/>
              <a:ext cx="8372856" cy="448056"/>
            </a:xfrm>
            <a:prstGeom prst="rect">
              <a:avLst/>
            </a:prstGeom>
          </p:spPr>
        </p:pic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DF2CE536-7F0C-6903-96DC-2C90FCAD13B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4311" y="5555116"/>
              <a:ext cx="8113557" cy="189790"/>
            </a:xfrm>
            <a:prstGeom prst="rect">
              <a:avLst/>
            </a:prstGeom>
          </p:spPr>
        </p:pic>
        <p:pic>
          <p:nvPicPr>
            <p:cNvPr id="13" name="object 20">
              <a:extLst>
                <a:ext uri="{FF2B5EF4-FFF2-40B4-BE49-F238E27FC236}">
                  <a16:creationId xmlns:a16="http://schemas.microsoft.com/office/drawing/2014/main" id="{2E9CE774-BB20-3F2D-3CD1-941EA8C9247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8047" y="4937760"/>
              <a:ext cx="8372856" cy="603504"/>
            </a:xfrm>
            <a:prstGeom prst="rect">
              <a:avLst/>
            </a:prstGeom>
          </p:spPr>
        </p:pic>
        <p:pic>
          <p:nvPicPr>
            <p:cNvPr id="14" name="object 21">
              <a:extLst>
                <a:ext uri="{FF2B5EF4-FFF2-40B4-BE49-F238E27FC236}">
                  <a16:creationId xmlns:a16="http://schemas.microsoft.com/office/drawing/2014/main" id="{9D31BECD-A363-31C1-4D6B-49528ECE607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7585" y="5065451"/>
              <a:ext cx="8113556" cy="346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46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>
            <a:extLst>
              <a:ext uri="{FF2B5EF4-FFF2-40B4-BE49-F238E27FC236}">
                <a16:creationId xmlns:a16="http://schemas.microsoft.com/office/drawing/2014/main" id="{31D7CAA0-209A-0B85-330B-9A34A0B5D021}"/>
              </a:ext>
            </a:extLst>
          </p:cNvPr>
          <p:cNvGrpSpPr/>
          <p:nvPr/>
        </p:nvGrpSpPr>
        <p:grpSpPr>
          <a:xfrm>
            <a:off x="504288" y="1005076"/>
            <a:ext cx="11468735" cy="4606290"/>
            <a:chOff x="522587" y="1176527"/>
            <a:chExt cx="11468735" cy="4606290"/>
          </a:xfrm>
        </p:grpSpPr>
        <p:pic>
          <p:nvPicPr>
            <p:cNvPr id="3" name="object 9">
              <a:extLst>
                <a:ext uri="{FF2B5EF4-FFF2-40B4-BE49-F238E27FC236}">
                  <a16:creationId xmlns:a16="http://schemas.microsoft.com/office/drawing/2014/main" id="{30BBB33D-B22B-618B-FF17-B76FE97D51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8999" y="1176527"/>
              <a:ext cx="4751832" cy="1173480"/>
            </a:xfrm>
            <a:prstGeom prst="rect">
              <a:avLst/>
            </a:prstGeom>
          </p:spPr>
        </p:pic>
        <p:pic>
          <p:nvPicPr>
            <p:cNvPr id="4" name="object 10">
              <a:extLst>
                <a:ext uri="{FF2B5EF4-FFF2-40B4-BE49-F238E27FC236}">
                  <a16:creationId xmlns:a16="http://schemas.microsoft.com/office/drawing/2014/main" id="{025868C5-4A37-0998-5605-C4C1008CCB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7932" y="1303544"/>
              <a:ext cx="4495800" cy="918557"/>
            </a:xfrm>
            <a:prstGeom prst="rect">
              <a:avLst/>
            </a:prstGeom>
          </p:spPr>
        </p:pic>
        <p:pic>
          <p:nvPicPr>
            <p:cNvPr id="5" name="object 11">
              <a:extLst>
                <a:ext uri="{FF2B5EF4-FFF2-40B4-BE49-F238E27FC236}">
                  <a16:creationId xmlns:a16="http://schemas.microsoft.com/office/drawing/2014/main" id="{AF7C48F6-58FE-DB3A-8279-94C39B3590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050" y="2031001"/>
              <a:ext cx="4663263" cy="597428"/>
            </a:xfrm>
            <a:prstGeom prst="rect">
              <a:avLst/>
            </a:prstGeom>
          </p:spPr>
        </p:pic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16A1B892-5D6E-9334-8619-9716A14F7C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587" y="2737697"/>
              <a:ext cx="7078992" cy="850616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CB51D78B-12E9-E50D-290A-194D28F0075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587" y="3633538"/>
              <a:ext cx="6951048" cy="887375"/>
            </a:xfrm>
            <a:prstGeom prst="rect">
              <a:avLst/>
            </a:prstGeom>
          </p:spPr>
        </p:pic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2461CC6B-F31A-EB5F-89FB-D4DE98AC5C2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050" y="4466525"/>
              <a:ext cx="7026530" cy="1316004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83A43D-6B17-4917-F10B-36FA7575379A}"/>
              </a:ext>
            </a:extLst>
          </p:cNvPr>
          <p:cNvSpPr txBox="1"/>
          <p:nvPr/>
        </p:nvSpPr>
        <p:spPr>
          <a:xfrm>
            <a:off x="1194690" y="476583"/>
            <a:ext cx="980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Focus sulle modifiche da apportare alla terapia psichiatria nel post intervento</a:t>
            </a:r>
          </a:p>
        </p:txBody>
      </p:sp>
    </p:spTree>
    <p:extLst>
      <p:ext uri="{BB962C8B-B14F-4D97-AF65-F5344CB8AC3E}">
        <p14:creationId xmlns:p14="http://schemas.microsoft.com/office/powerpoint/2010/main" val="31998409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80</TotalTime>
  <Words>560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-webkit-standard</vt:lpstr>
      <vt:lpstr>Arial</vt:lpstr>
      <vt:lpstr>Calibri</vt:lpstr>
      <vt:lpstr>Wingdings</vt:lpstr>
      <vt:lpstr>RetrospectVTI</vt:lpstr>
      <vt:lpstr>PSICOFARMACI E TRATTAMENTO MULTIMODALE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Eugenio Amoroso</cp:lastModifiedBy>
  <cp:revision>13</cp:revision>
  <dcterms:created xsi:type="dcterms:W3CDTF">2022-02-27T17:36:31Z</dcterms:created>
  <dcterms:modified xsi:type="dcterms:W3CDTF">2025-05-04T11:39:50Z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